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7" r:id="rId2"/>
    <p:sldId id="268" r:id="rId3"/>
    <p:sldId id="280" r:id="rId4"/>
    <p:sldId id="279" r:id="rId5"/>
    <p:sldId id="274" r:id="rId6"/>
    <p:sldId id="276" r:id="rId7"/>
    <p:sldId id="278" r:id="rId8"/>
    <p:sldId id="277" r:id="rId9"/>
    <p:sldId id="281" r:id="rId10"/>
    <p:sldId id="256" r:id="rId11"/>
    <p:sldId id="262" r:id="rId12"/>
    <p:sldId id="257" r:id="rId13"/>
    <p:sldId id="266" r:id="rId14"/>
    <p:sldId id="265" r:id="rId15"/>
    <p:sldId id="258" r:id="rId16"/>
    <p:sldId id="259" r:id="rId17"/>
    <p:sldId id="263" r:id="rId18"/>
    <p:sldId id="261" r:id="rId19"/>
    <p:sldId id="269" r:id="rId20"/>
    <p:sldId id="270" r:id="rId21"/>
    <p:sldId id="271" r:id="rId22"/>
    <p:sldId id="273" r:id="rId23"/>
    <p:sldId id="28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71" autoAdjust="0"/>
  </p:normalViewPr>
  <p:slideViewPr>
    <p:cSldViewPr>
      <p:cViewPr>
        <p:scale>
          <a:sx n="76" d="100"/>
          <a:sy n="76" d="100"/>
        </p:scale>
        <p:origin x="-1002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6097CC-52F1-432E-B7BE-358D1CCC8B17}" type="doc">
      <dgm:prSet loTypeId="urn:microsoft.com/office/officeart/2005/8/layout/radial1" loCatId="cycle" qsTypeId="urn:microsoft.com/office/officeart/2005/8/quickstyle/simple5" qsCatId="simple" csTypeId="urn:microsoft.com/office/officeart/2005/8/colors/accent1_2#1" csCatId="accent1" phldr="1"/>
      <dgm:spPr/>
      <dgm:t>
        <a:bodyPr/>
        <a:lstStyle/>
        <a:p>
          <a:endParaRPr lang="en-GB"/>
        </a:p>
      </dgm:t>
    </dgm:pt>
    <dgm:pt modelId="{6163BFB2-C108-4BBF-AF74-E80086FF4F55}">
      <dgm:prSet phldrT="[Text]" custT="1"/>
      <dgm:spPr/>
      <dgm:t>
        <a:bodyPr/>
        <a:lstStyle/>
        <a:p>
          <a:r>
            <a:rPr lang="en-GB" sz="4000" b="1" dirty="0" smtClean="0"/>
            <a:t>Risk</a:t>
          </a:r>
          <a:r>
            <a:rPr lang="en-GB" sz="4000" dirty="0" smtClean="0"/>
            <a:t> </a:t>
          </a:r>
          <a:r>
            <a:rPr lang="en-GB" sz="4000" b="1" dirty="0" smtClean="0"/>
            <a:t>Factors</a:t>
          </a:r>
          <a:endParaRPr lang="en-GB" sz="4000" b="1" dirty="0"/>
        </a:p>
      </dgm:t>
    </dgm:pt>
    <dgm:pt modelId="{434D3898-C91B-4A5A-86C1-19996483993B}" type="parTrans" cxnId="{2A326443-ACE8-41EA-A3EB-290AD299FD10}">
      <dgm:prSet/>
      <dgm:spPr/>
      <dgm:t>
        <a:bodyPr/>
        <a:lstStyle/>
        <a:p>
          <a:endParaRPr lang="en-GB"/>
        </a:p>
      </dgm:t>
    </dgm:pt>
    <dgm:pt modelId="{85E9B55B-1D20-45A3-BA33-B94E12BEF866}" type="sibTrans" cxnId="{2A326443-ACE8-41EA-A3EB-290AD299FD10}">
      <dgm:prSet/>
      <dgm:spPr/>
      <dgm:t>
        <a:bodyPr/>
        <a:lstStyle/>
        <a:p>
          <a:endParaRPr lang="en-GB"/>
        </a:p>
      </dgm:t>
    </dgm:pt>
    <dgm:pt modelId="{95334543-EAA8-439F-AB57-12FB88E6C16D}">
      <dgm:prSet phldrT="[Text]" custT="1"/>
      <dgm:spPr/>
      <dgm:t>
        <a:bodyPr/>
        <a:lstStyle/>
        <a:p>
          <a:r>
            <a:rPr lang="en-GB" sz="2000" smtClean="0"/>
            <a:t>Trauma (</a:t>
          </a:r>
          <a:r>
            <a:rPr lang="en-GB" sz="2000" dirty="0" smtClean="0"/>
            <a:t>can be minor)</a:t>
          </a:r>
          <a:endParaRPr lang="en-GB" sz="2000" dirty="0"/>
        </a:p>
      </dgm:t>
    </dgm:pt>
    <dgm:pt modelId="{04FEBE0D-27D1-43E6-9D17-462E50AED4EE}" type="parTrans" cxnId="{DB6AB89A-C8FC-4F83-8D98-07DECBDE5E9B}">
      <dgm:prSet custT="1"/>
      <dgm:spPr/>
      <dgm:t>
        <a:bodyPr/>
        <a:lstStyle/>
        <a:p>
          <a:endParaRPr lang="en-GB" sz="2400"/>
        </a:p>
      </dgm:t>
    </dgm:pt>
    <dgm:pt modelId="{A91B1B64-F354-4A94-BDEF-4EA0C069935F}" type="sibTrans" cxnId="{DB6AB89A-C8FC-4F83-8D98-07DECBDE5E9B}">
      <dgm:prSet/>
      <dgm:spPr/>
      <dgm:t>
        <a:bodyPr/>
        <a:lstStyle/>
        <a:p>
          <a:endParaRPr lang="en-GB"/>
        </a:p>
      </dgm:t>
    </dgm:pt>
    <dgm:pt modelId="{949223FB-1E2C-40C1-8FB8-E5DC9613CABC}">
      <dgm:prSet phldrT="[Text]" custT="1"/>
      <dgm:spPr/>
      <dgm:t>
        <a:bodyPr/>
        <a:lstStyle/>
        <a:p>
          <a:r>
            <a:rPr lang="en-GB" sz="2000" dirty="0" err="1" smtClean="0"/>
            <a:t>Immuno</a:t>
          </a:r>
          <a:r>
            <a:rPr lang="en-GB" sz="2000" dirty="0" smtClean="0"/>
            <a:t>-deficiency</a:t>
          </a:r>
          <a:endParaRPr lang="en-GB" sz="2000" dirty="0"/>
        </a:p>
      </dgm:t>
    </dgm:pt>
    <dgm:pt modelId="{87BD7A1C-9C09-4682-A3C9-E312B64CB789}" type="parTrans" cxnId="{77FA1394-20B1-42B5-8B63-DBC21EC765F6}">
      <dgm:prSet custT="1"/>
      <dgm:spPr/>
      <dgm:t>
        <a:bodyPr/>
        <a:lstStyle/>
        <a:p>
          <a:endParaRPr lang="en-GB" sz="2400"/>
        </a:p>
      </dgm:t>
    </dgm:pt>
    <dgm:pt modelId="{5FF48F3B-A81C-49CA-B99E-74CEFE8DF706}" type="sibTrans" cxnId="{77FA1394-20B1-42B5-8B63-DBC21EC765F6}">
      <dgm:prSet/>
      <dgm:spPr/>
      <dgm:t>
        <a:bodyPr/>
        <a:lstStyle/>
        <a:p>
          <a:endParaRPr lang="en-GB"/>
        </a:p>
      </dgm:t>
    </dgm:pt>
    <dgm:pt modelId="{99A333EC-42DA-4C58-B5E6-AB001E1CDD40}">
      <dgm:prSet phldrT="[Text]" custT="1"/>
      <dgm:spPr/>
      <dgm:t>
        <a:bodyPr/>
        <a:lstStyle/>
        <a:p>
          <a:r>
            <a:rPr lang="en-GB" sz="2000" dirty="0" smtClean="0"/>
            <a:t>Sickle cell disease</a:t>
          </a:r>
          <a:endParaRPr lang="en-GB" sz="2000" dirty="0"/>
        </a:p>
      </dgm:t>
    </dgm:pt>
    <dgm:pt modelId="{5CE3F786-A32B-4D67-A6CB-2A91890638A9}" type="parTrans" cxnId="{0434B3C9-A608-426D-9955-DAE30796DC64}">
      <dgm:prSet custT="1"/>
      <dgm:spPr/>
      <dgm:t>
        <a:bodyPr/>
        <a:lstStyle/>
        <a:p>
          <a:endParaRPr lang="en-GB" sz="2400"/>
        </a:p>
      </dgm:t>
    </dgm:pt>
    <dgm:pt modelId="{7BA07F00-6DB5-42F7-95D8-35E34F3C55AA}" type="sibTrans" cxnId="{0434B3C9-A608-426D-9955-DAE30796DC64}">
      <dgm:prSet/>
      <dgm:spPr/>
      <dgm:t>
        <a:bodyPr/>
        <a:lstStyle/>
        <a:p>
          <a:endParaRPr lang="en-GB"/>
        </a:p>
      </dgm:t>
    </dgm:pt>
    <dgm:pt modelId="{AB765151-1188-4CB4-A1F9-B5F8843B6917}">
      <dgm:prSet phldrT="[Text]" custT="1"/>
      <dgm:spPr/>
      <dgm:t>
        <a:bodyPr/>
        <a:lstStyle/>
        <a:p>
          <a:r>
            <a:rPr lang="en-GB" sz="2000" dirty="0" smtClean="0"/>
            <a:t>Penetrating wounds</a:t>
          </a:r>
          <a:endParaRPr lang="en-GB" sz="2000" dirty="0"/>
        </a:p>
      </dgm:t>
    </dgm:pt>
    <dgm:pt modelId="{7FCE15EC-F08E-436E-AA9E-BB2C533557E9}" type="parTrans" cxnId="{E52A903F-FF21-4CAD-B23F-5D7AB3D9137C}">
      <dgm:prSet custT="1"/>
      <dgm:spPr/>
      <dgm:t>
        <a:bodyPr/>
        <a:lstStyle/>
        <a:p>
          <a:endParaRPr lang="en-GB" sz="2400"/>
        </a:p>
      </dgm:t>
    </dgm:pt>
    <dgm:pt modelId="{55D117D6-BF96-4A85-B899-306CBD6B72C3}" type="sibTrans" cxnId="{E52A903F-FF21-4CAD-B23F-5D7AB3D9137C}">
      <dgm:prSet/>
      <dgm:spPr/>
      <dgm:t>
        <a:bodyPr/>
        <a:lstStyle/>
        <a:p>
          <a:endParaRPr lang="en-GB"/>
        </a:p>
      </dgm:t>
    </dgm:pt>
    <dgm:pt modelId="{F4975BC5-CCEC-48A5-8D46-B0ABFB216D17}">
      <dgm:prSet phldrT="[Text]" custT="1"/>
      <dgm:spPr/>
      <dgm:t>
        <a:bodyPr/>
        <a:lstStyle/>
        <a:p>
          <a:r>
            <a:rPr lang="en-GB" sz="2000" dirty="0" smtClean="0"/>
            <a:t>Bone fixators /plates</a:t>
          </a:r>
          <a:endParaRPr lang="en-GB" sz="2000" dirty="0"/>
        </a:p>
      </dgm:t>
    </dgm:pt>
    <dgm:pt modelId="{1539EC3E-BA5D-4938-95EB-7EEC0AD40CA8}" type="parTrans" cxnId="{6FEE2D1D-EBE7-40F1-B859-466ACEB7E52F}">
      <dgm:prSet custT="1"/>
      <dgm:spPr/>
      <dgm:t>
        <a:bodyPr/>
        <a:lstStyle/>
        <a:p>
          <a:endParaRPr lang="en-GB" sz="2400"/>
        </a:p>
      </dgm:t>
    </dgm:pt>
    <dgm:pt modelId="{44ED7859-0C88-439C-873F-1EFAA4F7E153}" type="sibTrans" cxnId="{6FEE2D1D-EBE7-40F1-B859-466ACEB7E52F}">
      <dgm:prSet/>
      <dgm:spPr/>
      <dgm:t>
        <a:bodyPr/>
        <a:lstStyle/>
        <a:p>
          <a:endParaRPr lang="en-GB"/>
        </a:p>
      </dgm:t>
    </dgm:pt>
    <dgm:pt modelId="{7BAE94FF-89C6-448C-AC31-652713BA613F}">
      <dgm:prSet phldrT="[Text]" custT="1"/>
      <dgm:spPr/>
      <dgm:t>
        <a:bodyPr/>
        <a:lstStyle/>
        <a:p>
          <a:r>
            <a:rPr lang="en-GB" sz="2000" dirty="0" smtClean="0"/>
            <a:t>Varicella infection</a:t>
          </a:r>
          <a:endParaRPr lang="en-GB" sz="2000" dirty="0"/>
        </a:p>
      </dgm:t>
    </dgm:pt>
    <dgm:pt modelId="{8B740376-60D7-4ACA-BEB4-2D584DB7C019}" type="parTrans" cxnId="{EF51660B-144E-4EBA-BE37-A4AC1AB93821}">
      <dgm:prSet custT="1"/>
      <dgm:spPr/>
      <dgm:t>
        <a:bodyPr/>
        <a:lstStyle/>
        <a:p>
          <a:endParaRPr lang="en-GB" sz="2400"/>
        </a:p>
      </dgm:t>
    </dgm:pt>
    <dgm:pt modelId="{0BCB4CE8-F0C9-4FCA-A2E4-B0B21B55C6F5}" type="sibTrans" cxnId="{EF51660B-144E-4EBA-BE37-A4AC1AB93821}">
      <dgm:prSet/>
      <dgm:spPr/>
      <dgm:t>
        <a:bodyPr/>
        <a:lstStyle/>
        <a:p>
          <a:endParaRPr lang="en-GB"/>
        </a:p>
      </dgm:t>
    </dgm:pt>
    <dgm:pt modelId="{E8445B77-D492-4351-B7C0-242C60314A0B}" type="pres">
      <dgm:prSet presAssocID="{FE6097CC-52F1-432E-B7BE-358D1CCC8B1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0A342F-993C-450B-8111-1B32CAF7FF48}" type="pres">
      <dgm:prSet presAssocID="{6163BFB2-C108-4BBF-AF74-E80086FF4F55}" presName="centerShape" presStyleLbl="node0" presStyleIdx="0" presStyleCnt="1" custScaleX="159408" custScaleY="113018"/>
      <dgm:spPr/>
      <dgm:t>
        <a:bodyPr/>
        <a:lstStyle/>
        <a:p>
          <a:endParaRPr lang="en-US"/>
        </a:p>
      </dgm:t>
    </dgm:pt>
    <dgm:pt modelId="{6CC41E61-435B-4907-87F6-15131DD29508}" type="pres">
      <dgm:prSet presAssocID="{04FEBE0D-27D1-43E6-9D17-462E50AED4EE}" presName="Name9" presStyleLbl="parChTrans1D2" presStyleIdx="0" presStyleCnt="6" custScaleX="2000000" custScaleY="86743"/>
      <dgm:spPr/>
      <dgm:t>
        <a:bodyPr/>
        <a:lstStyle/>
        <a:p>
          <a:endParaRPr lang="en-US"/>
        </a:p>
      </dgm:t>
    </dgm:pt>
    <dgm:pt modelId="{F75D16DA-1EB0-4F5F-9B37-362FBBE92374}" type="pres">
      <dgm:prSet presAssocID="{04FEBE0D-27D1-43E6-9D17-462E50AED4EE}" presName="connTx" presStyleLbl="parChTrans1D2" presStyleIdx="0" presStyleCnt="6"/>
      <dgm:spPr/>
      <dgm:t>
        <a:bodyPr/>
        <a:lstStyle/>
        <a:p>
          <a:endParaRPr lang="en-US"/>
        </a:p>
      </dgm:t>
    </dgm:pt>
    <dgm:pt modelId="{D154EE66-5C4F-48D4-B0CB-72CFE60623B3}" type="pres">
      <dgm:prSet presAssocID="{95334543-EAA8-439F-AB57-12FB88E6C16D}" presName="node" presStyleLbl="node1" presStyleIdx="0" presStyleCnt="6" custScaleX="115064" custScaleY="867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ECA058-14FB-4295-B404-6D605B55FEFF}" type="pres">
      <dgm:prSet presAssocID="{87BD7A1C-9C09-4682-A3C9-E312B64CB789}" presName="Name9" presStyleLbl="parChTrans1D2" presStyleIdx="1" presStyleCnt="6" custScaleX="2000000" custScaleY="86743"/>
      <dgm:spPr/>
      <dgm:t>
        <a:bodyPr/>
        <a:lstStyle/>
        <a:p>
          <a:endParaRPr lang="en-US"/>
        </a:p>
      </dgm:t>
    </dgm:pt>
    <dgm:pt modelId="{0220C238-6D7E-46C6-905F-6A6ADB6F65A9}" type="pres">
      <dgm:prSet presAssocID="{87BD7A1C-9C09-4682-A3C9-E312B64CB789}" presName="connTx" presStyleLbl="parChTrans1D2" presStyleIdx="1" presStyleCnt="6"/>
      <dgm:spPr/>
      <dgm:t>
        <a:bodyPr/>
        <a:lstStyle/>
        <a:p>
          <a:endParaRPr lang="en-US"/>
        </a:p>
      </dgm:t>
    </dgm:pt>
    <dgm:pt modelId="{EB263195-4C82-4D0E-B715-95D372352E8A}" type="pres">
      <dgm:prSet presAssocID="{949223FB-1E2C-40C1-8FB8-E5DC9613CABC}" presName="node" presStyleLbl="node1" presStyleIdx="1" presStyleCnt="6" custScaleX="115064" custScaleY="867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2D8BE-30FA-493E-809B-2584C89C83D5}" type="pres">
      <dgm:prSet presAssocID="{5CE3F786-A32B-4D67-A6CB-2A91890638A9}" presName="Name9" presStyleLbl="parChTrans1D2" presStyleIdx="2" presStyleCnt="6" custScaleX="2000000" custScaleY="86743"/>
      <dgm:spPr/>
      <dgm:t>
        <a:bodyPr/>
        <a:lstStyle/>
        <a:p>
          <a:endParaRPr lang="en-US"/>
        </a:p>
      </dgm:t>
    </dgm:pt>
    <dgm:pt modelId="{761D4B17-6043-439A-AAEB-234793AAFD14}" type="pres">
      <dgm:prSet presAssocID="{5CE3F786-A32B-4D67-A6CB-2A91890638A9}" presName="connTx" presStyleLbl="parChTrans1D2" presStyleIdx="2" presStyleCnt="6"/>
      <dgm:spPr/>
      <dgm:t>
        <a:bodyPr/>
        <a:lstStyle/>
        <a:p>
          <a:endParaRPr lang="en-US"/>
        </a:p>
      </dgm:t>
    </dgm:pt>
    <dgm:pt modelId="{5A832AFD-8A08-4B2A-AFBD-696893A5EADF}" type="pres">
      <dgm:prSet presAssocID="{99A333EC-42DA-4C58-B5E6-AB001E1CDD40}" presName="node" presStyleLbl="node1" presStyleIdx="2" presStyleCnt="6" custScaleX="115064" custScaleY="867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41424D-0EB5-4C1F-B88F-A2DAB94DF719}" type="pres">
      <dgm:prSet presAssocID="{7FCE15EC-F08E-436E-AA9E-BB2C533557E9}" presName="Name9" presStyleLbl="parChTrans1D2" presStyleIdx="3" presStyleCnt="6" custScaleX="2000000" custScaleY="86743"/>
      <dgm:spPr/>
      <dgm:t>
        <a:bodyPr/>
        <a:lstStyle/>
        <a:p>
          <a:endParaRPr lang="en-US"/>
        </a:p>
      </dgm:t>
    </dgm:pt>
    <dgm:pt modelId="{9994CEE0-6932-4489-8CB4-D311098CDE9D}" type="pres">
      <dgm:prSet presAssocID="{7FCE15EC-F08E-436E-AA9E-BB2C533557E9}" presName="connTx" presStyleLbl="parChTrans1D2" presStyleIdx="3" presStyleCnt="6"/>
      <dgm:spPr/>
      <dgm:t>
        <a:bodyPr/>
        <a:lstStyle/>
        <a:p>
          <a:endParaRPr lang="en-US"/>
        </a:p>
      </dgm:t>
    </dgm:pt>
    <dgm:pt modelId="{90A019CC-E504-4A54-A8CC-128414245C4B}" type="pres">
      <dgm:prSet presAssocID="{AB765151-1188-4CB4-A1F9-B5F8843B6917}" presName="node" presStyleLbl="node1" presStyleIdx="3" presStyleCnt="6" custScaleX="121733" custScaleY="867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0C30E7-6CD4-4608-813D-6F2AC32BE247}" type="pres">
      <dgm:prSet presAssocID="{1539EC3E-BA5D-4938-95EB-7EEC0AD40CA8}" presName="Name9" presStyleLbl="parChTrans1D2" presStyleIdx="4" presStyleCnt="6" custScaleX="2000000" custScaleY="86743"/>
      <dgm:spPr/>
      <dgm:t>
        <a:bodyPr/>
        <a:lstStyle/>
        <a:p>
          <a:endParaRPr lang="en-US"/>
        </a:p>
      </dgm:t>
    </dgm:pt>
    <dgm:pt modelId="{76D5721C-B29D-4770-9C46-E573DF95A156}" type="pres">
      <dgm:prSet presAssocID="{1539EC3E-BA5D-4938-95EB-7EEC0AD40CA8}" presName="connTx" presStyleLbl="parChTrans1D2" presStyleIdx="4" presStyleCnt="6"/>
      <dgm:spPr/>
      <dgm:t>
        <a:bodyPr/>
        <a:lstStyle/>
        <a:p>
          <a:endParaRPr lang="en-US"/>
        </a:p>
      </dgm:t>
    </dgm:pt>
    <dgm:pt modelId="{47AEACE7-69B7-4A4C-B844-5F6E938F5752}" type="pres">
      <dgm:prSet presAssocID="{F4975BC5-CCEC-48A5-8D46-B0ABFB216D17}" presName="node" presStyleLbl="node1" presStyleIdx="4" presStyleCnt="6" custScaleX="115064" custScaleY="867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9EBE8-E67D-4D86-8B77-ACD65A9C48EB}" type="pres">
      <dgm:prSet presAssocID="{8B740376-60D7-4ACA-BEB4-2D584DB7C019}" presName="Name9" presStyleLbl="parChTrans1D2" presStyleIdx="5" presStyleCnt="6" custScaleX="2000000" custScaleY="86743"/>
      <dgm:spPr/>
      <dgm:t>
        <a:bodyPr/>
        <a:lstStyle/>
        <a:p>
          <a:endParaRPr lang="en-US"/>
        </a:p>
      </dgm:t>
    </dgm:pt>
    <dgm:pt modelId="{491B75CB-D3B5-4DFC-86E8-3877E5A2DBD9}" type="pres">
      <dgm:prSet presAssocID="{8B740376-60D7-4ACA-BEB4-2D584DB7C019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ABAD90F-91A0-4CD9-909D-EB699015B159}" type="pres">
      <dgm:prSet presAssocID="{7BAE94FF-89C6-448C-AC31-652713BA613F}" presName="node" presStyleLbl="node1" presStyleIdx="5" presStyleCnt="6" custScaleX="115064" custScaleY="867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942CEA-8CFB-4CED-B923-86FA4AFB10F8}" type="presOf" srcId="{04FEBE0D-27D1-43E6-9D17-462E50AED4EE}" destId="{6CC41E61-435B-4907-87F6-15131DD29508}" srcOrd="0" destOrd="0" presId="urn:microsoft.com/office/officeart/2005/8/layout/radial1"/>
    <dgm:cxn modelId="{7537F590-82B5-49E6-BE92-B7D254130734}" type="presOf" srcId="{87BD7A1C-9C09-4682-A3C9-E312B64CB789}" destId="{0FECA058-14FB-4295-B404-6D605B55FEFF}" srcOrd="0" destOrd="0" presId="urn:microsoft.com/office/officeart/2005/8/layout/radial1"/>
    <dgm:cxn modelId="{0208A4ED-931B-4953-8CDC-43DA499BAF23}" type="presOf" srcId="{87BD7A1C-9C09-4682-A3C9-E312B64CB789}" destId="{0220C238-6D7E-46C6-905F-6A6ADB6F65A9}" srcOrd="1" destOrd="0" presId="urn:microsoft.com/office/officeart/2005/8/layout/radial1"/>
    <dgm:cxn modelId="{6EB49D74-A5D8-403A-BF0B-B635535B5972}" type="presOf" srcId="{8B740376-60D7-4ACA-BEB4-2D584DB7C019}" destId="{EBC9EBE8-E67D-4D86-8B77-ACD65A9C48EB}" srcOrd="0" destOrd="0" presId="urn:microsoft.com/office/officeart/2005/8/layout/radial1"/>
    <dgm:cxn modelId="{08CF6E0B-9816-42B7-82E7-2FF15957F69D}" type="presOf" srcId="{949223FB-1E2C-40C1-8FB8-E5DC9613CABC}" destId="{EB263195-4C82-4D0E-B715-95D372352E8A}" srcOrd="0" destOrd="0" presId="urn:microsoft.com/office/officeart/2005/8/layout/radial1"/>
    <dgm:cxn modelId="{FC329231-EC64-45A6-AD37-75DBA908C0A4}" type="presOf" srcId="{6163BFB2-C108-4BBF-AF74-E80086FF4F55}" destId="{E40A342F-993C-450B-8111-1B32CAF7FF48}" srcOrd="0" destOrd="0" presId="urn:microsoft.com/office/officeart/2005/8/layout/radial1"/>
    <dgm:cxn modelId="{B746A47C-2AAD-4392-85F0-01B5D3475CBF}" type="presOf" srcId="{04FEBE0D-27D1-43E6-9D17-462E50AED4EE}" destId="{F75D16DA-1EB0-4F5F-9B37-362FBBE92374}" srcOrd="1" destOrd="0" presId="urn:microsoft.com/office/officeart/2005/8/layout/radial1"/>
    <dgm:cxn modelId="{78707CCB-9351-4A39-917C-A97A46842AEF}" type="presOf" srcId="{7FCE15EC-F08E-436E-AA9E-BB2C533557E9}" destId="{9441424D-0EB5-4C1F-B88F-A2DAB94DF719}" srcOrd="0" destOrd="0" presId="urn:microsoft.com/office/officeart/2005/8/layout/radial1"/>
    <dgm:cxn modelId="{480CCF0F-9B5C-4416-B720-5BEFAE92900F}" type="presOf" srcId="{95334543-EAA8-439F-AB57-12FB88E6C16D}" destId="{D154EE66-5C4F-48D4-B0CB-72CFE60623B3}" srcOrd="0" destOrd="0" presId="urn:microsoft.com/office/officeart/2005/8/layout/radial1"/>
    <dgm:cxn modelId="{2A326443-ACE8-41EA-A3EB-290AD299FD10}" srcId="{FE6097CC-52F1-432E-B7BE-358D1CCC8B17}" destId="{6163BFB2-C108-4BBF-AF74-E80086FF4F55}" srcOrd="0" destOrd="0" parTransId="{434D3898-C91B-4A5A-86C1-19996483993B}" sibTransId="{85E9B55B-1D20-45A3-BA33-B94E12BEF866}"/>
    <dgm:cxn modelId="{32AFE063-36C7-4446-A50F-8392624754F0}" type="presOf" srcId="{5CE3F786-A32B-4D67-A6CB-2A91890638A9}" destId="{0DD2D8BE-30FA-493E-809B-2584C89C83D5}" srcOrd="0" destOrd="0" presId="urn:microsoft.com/office/officeart/2005/8/layout/radial1"/>
    <dgm:cxn modelId="{77FA1394-20B1-42B5-8B63-DBC21EC765F6}" srcId="{6163BFB2-C108-4BBF-AF74-E80086FF4F55}" destId="{949223FB-1E2C-40C1-8FB8-E5DC9613CABC}" srcOrd="1" destOrd="0" parTransId="{87BD7A1C-9C09-4682-A3C9-E312B64CB789}" sibTransId="{5FF48F3B-A81C-49CA-B99E-74CEFE8DF706}"/>
    <dgm:cxn modelId="{E52A903F-FF21-4CAD-B23F-5D7AB3D9137C}" srcId="{6163BFB2-C108-4BBF-AF74-E80086FF4F55}" destId="{AB765151-1188-4CB4-A1F9-B5F8843B6917}" srcOrd="3" destOrd="0" parTransId="{7FCE15EC-F08E-436E-AA9E-BB2C533557E9}" sibTransId="{55D117D6-BF96-4A85-B899-306CBD6B72C3}"/>
    <dgm:cxn modelId="{6FEE2D1D-EBE7-40F1-B859-466ACEB7E52F}" srcId="{6163BFB2-C108-4BBF-AF74-E80086FF4F55}" destId="{F4975BC5-CCEC-48A5-8D46-B0ABFB216D17}" srcOrd="4" destOrd="0" parTransId="{1539EC3E-BA5D-4938-95EB-7EEC0AD40CA8}" sibTransId="{44ED7859-0C88-439C-873F-1EFAA4F7E153}"/>
    <dgm:cxn modelId="{87A49871-EAB9-466A-86C9-F2CE446ABC3A}" type="presOf" srcId="{FE6097CC-52F1-432E-B7BE-358D1CCC8B17}" destId="{E8445B77-D492-4351-B7C0-242C60314A0B}" srcOrd="0" destOrd="0" presId="urn:microsoft.com/office/officeart/2005/8/layout/radial1"/>
    <dgm:cxn modelId="{833820CD-FD36-4CC1-B697-B08E737F38DE}" type="presOf" srcId="{7FCE15EC-F08E-436E-AA9E-BB2C533557E9}" destId="{9994CEE0-6932-4489-8CB4-D311098CDE9D}" srcOrd="1" destOrd="0" presId="urn:microsoft.com/office/officeart/2005/8/layout/radial1"/>
    <dgm:cxn modelId="{56B7E0F7-A95D-48A1-A926-6DD453B089BA}" type="presOf" srcId="{AB765151-1188-4CB4-A1F9-B5F8843B6917}" destId="{90A019CC-E504-4A54-A8CC-128414245C4B}" srcOrd="0" destOrd="0" presId="urn:microsoft.com/office/officeart/2005/8/layout/radial1"/>
    <dgm:cxn modelId="{61432068-648F-4562-9950-97920587A8B6}" type="presOf" srcId="{1539EC3E-BA5D-4938-95EB-7EEC0AD40CA8}" destId="{140C30E7-6CD4-4608-813D-6F2AC32BE247}" srcOrd="0" destOrd="0" presId="urn:microsoft.com/office/officeart/2005/8/layout/radial1"/>
    <dgm:cxn modelId="{A6DF64E4-E22F-4B30-86C5-A34DD95C5AAA}" type="presOf" srcId="{8B740376-60D7-4ACA-BEB4-2D584DB7C019}" destId="{491B75CB-D3B5-4DFC-86E8-3877E5A2DBD9}" srcOrd="1" destOrd="0" presId="urn:microsoft.com/office/officeart/2005/8/layout/radial1"/>
    <dgm:cxn modelId="{DB6AB89A-C8FC-4F83-8D98-07DECBDE5E9B}" srcId="{6163BFB2-C108-4BBF-AF74-E80086FF4F55}" destId="{95334543-EAA8-439F-AB57-12FB88E6C16D}" srcOrd="0" destOrd="0" parTransId="{04FEBE0D-27D1-43E6-9D17-462E50AED4EE}" sibTransId="{A91B1B64-F354-4A94-BDEF-4EA0C069935F}"/>
    <dgm:cxn modelId="{35A03BB1-7933-40F9-B621-97B5707ABB8C}" type="presOf" srcId="{7BAE94FF-89C6-448C-AC31-652713BA613F}" destId="{8ABAD90F-91A0-4CD9-909D-EB699015B159}" srcOrd="0" destOrd="0" presId="urn:microsoft.com/office/officeart/2005/8/layout/radial1"/>
    <dgm:cxn modelId="{ADFBF4DF-0CA8-4174-8C08-BEAB5BC185E1}" type="presOf" srcId="{F4975BC5-CCEC-48A5-8D46-B0ABFB216D17}" destId="{47AEACE7-69B7-4A4C-B844-5F6E938F5752}" srcOrd="0" destOrd="0" presId="urn:microsoft.com/office/officeart/2005/8/layout/radial1"/>
    <dgm:cxn modelId="{E9F777D9-CD0B-4271-9A69-5D0F7160CAEB}" type="presOf" srcId="{5CE3F786-A32B-4D67-A6CB-2A91890638A9}" destId="{761D4B17-6043-439A-AAEB-234793AAFD14}" srcOrd="1" destOrd="0" presId="urn:microsoft.com/office/officeart/2005/8/layout/radial1"/>
    <dgm:cxn modelId="{76DF5270-EA36-465C-8F85-51200319A60D}" type="presOf" srcId="{1539EC3E-BA5D-4938-95EB-7EEC0AD40CA8}" destId="{76D5721C-B29D-4770-9C46-E573DF95A156}" srcOrd="1" destOrd="0" presId="urn:microsoft.com/office/officeart/2005/8/layout/radial1"/>
    <dgm:cxn modelId="{021D4C1C-3733-4AA3-96FE-7694FA2C48FB}" type="presOf" srcId="{99A333EC-42DA-4C58-B5E6-AB001E1CDD40}" destId="{5A832AFD-8A08-4B2A-AFBD-696893A5EADF}" srcOrd="0" destOrd="0" presId="urn:microsoft.com/office/officeart/2005/8/layout/radial1"/>
    <dgm:cxn modelId="{0434B3C9-A608-426D-9955-DAE30796DC64}" srcId="{6163BFB2-C108-4BBF-AF74-E80086FF4F55}" destId="{99A333EC-42DA-4C58-B5E6-AB001E1CDD40}" srcOrd="2" destOrd="0" parTransId="{5CE3F786-A32B-4D67-A6CB-2A91890638A9}" sibTransId="{7BA07F00-6DB5-42F7-95D8-35E34F3C55AA}"/>
    <dgm:cxn modelId="{EF51660B-144E-4EBA-BE37-A4AC1AB93821}" srcId="{6163BFB2-C108-4BBF-AF74-E80086FF4F55}" destId="{7BAE94FF-89C6-448C-AC31-652713BA613F}" srcOrd="5" destOrd="0" parTransId="{8B740376-60D7-4ACA-BEB4-2D584DB7C019}" sibTransId="{0BCB4CE8-F0C9-4FCA-A2E4-B0B21B55C6F5}"/>
    <dgm:cxn modelId="{3886E14C-E3A7-4CEF-BE35-7C1B1A33902A}" type="presParOf" srcId="{E8445B77-D492-4351-B7C0-242C60314A0B}" destId="{E40A342F-993C-450B-8111-1B32CAF7FF48}" srcOrd="0" destOrd="0" presId="urn:microsoft.com/office/officeart/2005/8/layout/radial1"/>
    <dgm:cxn modelId="{4D2F4C17-58A1-498E-9E31-C907B12EFA20}" type="presParOf" srcId="{E8445B77-D492-4351-B7C0-242C60314A0B}" destId="{6CC41E61-435B-4907-87F6-15131DD29508}" srcOrd="1" destOrd="0" presId="urn:microsoft.com/office/officeart/2005/8/layout/radial1"/>
    <dgm:cxn modelId="{EE508D0E-3F38-44B7-A1F5-E413EA71F622}" type="presParOf" srcId="{6CC41E61-435B-4907-87F6-15131DD29508}" destId="{F75D16DA-1EB0-4F5F-9B37-362FBBE92374}" srcOrd="0" destOrd="0" presId="urn:microsoft.com/office/officeart/2005/8/layout/radial1"/>
    <dgm:cxn modelId="{934B6048-A8AA-4AAC-8F2E-183FD50E6E55}" type="presParOf" srcId="{E8445B77-D492-4351-B7C0-242C60314A0B}" destId="{D154EE66-5C4F-48D4-B0CB-72CFE60623B3}" srcOrd="2" destOrd="0" presId="urn:microsoft.com/office/officeart/2005/8/layout/radial1"/>
    <dgm:cxn modelId="{9C6D80C8-1E45-40A4-AFD5-08A33EF4A96E}" type="presParOf" srcId="{E8445B77-D492-4351-B7C0-242C60314A0B}" destId="{0FECA058-14FB-4295-B404-6D605B55FEFF}" srcOrd="3" destOrd="0" presId="urn:microsoft.com/office/officeart/2005/8/layout/radial1"/>
    <dgm:cxn modelId="{B39ABE52-5A81-4445-B0A7-73A49DD52979}" type="presParOf" srcId="{0FECA058-14FB-4295-B404-6D605B55FEFF}" destId="{0220C238-6D7E-46C6-905F-6A6ADB6F65A9}" srcOrd="0" destOrd="0" presId="urn:microsoft.com/office/officeart/2005/8/layout/radial1"/>
    <dgm:cxn modelId="{33578948-260B-4E57-A53B-9F978395AE29}" type="presParOf" srcId="{E8445B77-D492-4351-B7C0-242C60314A0B}" destId="{EB263195-4C82-4D0E-B715-95D372352E8A}" srcOrd="4" destOrd="0" presId="urn:microsoft.com/office/officeart/2005/8/layout/radial1"/>
    <dgm:cxn modelId="{AEA3DF14-14A8-424A-A3C2-8BA9A6074588}" type="presParOf" srcId="{E8445B77-D492-4351-B7C0-242C60314A0B}" destId="{0DD2D8BE-30FA-493E-809B-2584C89C83D5}" srcOrd="5" destOrd="0" presId="urn:microsoft.com/office/officeart/2005/8/layout/radial1"/>
    <dgm:cxn modelId="{6288F79C-7B96-4C0C-A2C8-E718486449B8}" type="presParOf" srcId="{0DD2D8BE-30FA-493E-809B-2584C89C83D5}" destId="{761D4B17-6043-439A-AAEB-234793AAFD14}" srcOrd="0" destOrd="0" presId="urn:microsoft.com/office/officeart/2005/8/layout/radial1"/>
    <dgm:cxn modelId="{190E77CD-F785-455B-9239-7A02CBE6CE2A}" type="presParOf" srcId="{E8445B77-D492-4351-B7C0-242C60314A0B}" destId="{5A832AFD-8A08-4B2A-AFBD-696893A5EADF}" srcOrd="6" destOrd="0" presId="urn:microsoft.com/office/officeart/2005/8/layout/radial1"/>
    <dgm:cxn modelId="{4501ACE6-E8D6-4CB0-969A-1B8168F606A0}" type="presParOf" srcId="{E8445B77-D492-4351-B7C0-242C60314A0B}" destId="{9441424D-0EB5-4C1F-B88F-A2DAB94DF719}" srcOrd="7" destOrd="0" presId="urn:microsoft.com/office/officeart/2005/8/layout/radial1"/>
    <dgm:cxn modelId="{758157AA-B904-41D6-81F8-0BBE85F49D95}" type="presParOf" srcId="{9441424D-0EB5-4C1F-B88F-A2DAB94DF719}" destId="{9994CEE0-6932-4489-8CB4-D311098CDE9D}" srcOrd="0" destOrd="0" presId="urn:microsoft.com/office/officeart/2005/8/layout/radial1"/>
    <dgm:cxn modelId="{A7A8BF82-349B-45A9-BABB-29E903AEAE6F}" type="presParOf" srcId="{E8445B77-D492-4351-B7C0-242C60314A0B}" destId="{90A019CC-E504-4A54-A8CC-128414245C4B}" srcOrd="8" destOrd="0" presId="urn:microsoft.com/office/officeart/2005/8/layout/radial1"/>
    <dgm:cxn modelId="{09F83A9E-0924-4AF1-BFEC-C9D6043D95A2}" type="presParOf" srcId="{E8445B77-D492-4351-B7C0-242C60314A0B}" destId="{140C30E7-6CD4-4608-813D-6F2AC32BE247}" srcOrd="9" destOrd="0" presId="urn:microsoft.com/office/officeart/2005/8/layout/radial1"/>
    <dgm:cxn modelId="{A3576337-B253-4117-ACAF-2559E8BF7247}" type="presParOf" srcId="{140C30E7-6CD4-4608-813D-6F2AC32BE247}" destId="{76D5721C-B29D-4770-9C46-E573DF95A156}" srcOrd="0" destOrd="0" presId="urn:microsoft.com/office/officeart/2005/8/layout/radial1"/>
    <dgm:cxn modelId="{55D03C31-B4E2-482C-82AF-B0EA18BE59C6}" type="presParOf" srcId="{E8445B77-D492-4351-B7C0-242C60314A0B}" destId="{47AEACE7-69B7-4A4C-B844-5F6E938F5752}" srcOrd="10" destOrd="0" presId="urn:microsoft.com/office/officeart/2005/8/layout/radial1"/>
    <dgm:cxn modelId="{7C5175A5-3CC9-4EEF-B583-2EEE1A4CFAEC}" type="presParOf" srcId="{E8445B77-D492-4351-B7C0-242C60314A0B}" destId="{EBC9EBE8-E67D-4D86-8B77-ACD65A9C48EB}" srcOrd="11" destOrd="0" presId="urn:microsoft.com/office/officeart/2005/8/layout/radial1"/>
    <dgm:cxn modelId="{6411BA82-6E27-4F38-BB0A-2DC7F29B684B}" type="presParOf" srcId="{EBC9EBE8-E67D-4D86-8B77-ACD65A9C48EB}" destId="{491B75CB-D3B5-4DFC-86E8-3877E5A2DBD9}" srcOrd="0" destOrd="0" presId="urn:microsoft.com/office/officeart/2005/8/layout/radial1"/>
    <dgm:cxn modelId="{86795F89-4008-4C5C-B0F0-372F89560965}" type="presParOf" srcId="{E8445B77-D492-4351-B7C0-242C60314A0B}" destId="{8ABAD90F-91A0-4CD9-909D-EB699015B159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C08E9D-85BB-43A9-A839-22B26C63B172}" type="datetimeFigureOut">
              <a:rPr lang="en-GB"/>
              <a:pPr>
                <a:defRPr/>
              </a:pPr>
              <a:t>25/06/2012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5CAE4D-5437-4615-8FB1-96DA534B7D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9A8945-9DF6-42CF-AD06-05952317242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F2FE2-8101-4DCE-A499-5461B5EE7D44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26FE8-B7F8-4C46-B467-916E4A243B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5868F-554E-4F7A-BFEA-E1DF768F4FB1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22785-9822-4DAA-96B0-A78A7D8E7C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CF982-A506-4E17-B082-89D56AF287F1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17650-1C7C-4282-AE30-999347AC6A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77F36-57E9-4579-B9AE-3164D9295F56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6FE98-5439-490F-8AE9-780D2423F8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73DD8-9832-4975-A3C2-316CA933E179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6B1AF-8FAD-4AC5-9A09-240BBF43A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4E422-3ED1-447F-A106-FBDF8D3ABE26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23476-AA83-4068-802A-99AD51F33E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25D49-9F04-462B-937B-81E45A051C6E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F6A50-575B-4D39-A84C-572667B093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2F8C3-DF8A-4263-8E72-409AC0E12712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9129D-F1C9-4AAB-A1F2-0B22FC7B83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CF76-3AAF-4995-9CD7-D6064F0F523F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AEB10-7DED-495E-99B0-7529F5BFE4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C1AFB-A7A8-4B15-B927-A53253137016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1ECBB-34F8-4C30-90FC-019136C0A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906AE-45B7-4C05-A562-E7AB193E079F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D99F9-A80A-4E3A-A858-FC5B0E1A90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4B24A6-C07B-4EB5-AA8E-4BF61CD841F2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71A0D2-0D7F-4DA9-93A0-5F442B0467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800" b="1" smtClean="0"/>
              <a:t>Bone and Joint Infections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66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Mohamed Elemraid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Paediatric </a:t>
            </a:r>
            <a:r>
              <a:rPr lang="en-GB" dirty="0" err="1" smtClean="0">
                <a:solidFill>
                  <a:schemeClr val="tx1"/>
                </a:solidFill>
              </a:rPr>
              <a:t>SpR</a:t>
            </a:r>
            <a:r>
              <a:rPr lang="en-GB" dirty="0" smtClean="0">
                <a:solidFill>
                  <a:schemeClr val="tx1"/>
                </a:solidFill>
              </a:rPr>
              <a:t>/ ID and Immunology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25 June 2012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JS</a:t>
            </a:r>
            <a:endParaRPr lang="en-GB" dirty="0"/>
          </a:p>
        </p:txBody>
      </p:sp>
      <p:sp>
        <p:nvSpPr>
          <p:cNvPr id="24578" name="Content Placeholder 4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232400"/>
          </a:xfrm>
        </p:spPr>
        <p:txBody>
          <a:bodyPr/>
          <a:lstStyle/>
          <a:p>
            <a:pPr eaLnBrk="1" hangingPunct="1"/>
            <a:r>
              <a:rPr lang="en-GB" sz="2800" smtClean="0"/>
              <a:t>10 month boy</a:t>
            </a:r>
          </a:p>
          <a:p>
            <a:pPr eaLnBrk="1" hangingPunct="1"/>
            <a:r>
              <a:rPr lang="en-GB" sz="2800" smtClean="0"/>
              <a:t>Normally well, born at term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PC:	2/7 right wrist swelling with reduced movement</a:t>
            </a:r>
          </a:p>
          <a:p>
            <a:pPr lvl="1" eaLnBrk="1" hangingPunct="1"/>
            <a:r>
              <a:rPr lang="en-GB" sz="2400" smtClean="0"/>
              <a:t>holding Rt hand in flexed position</a:t>
            </a:r>
          </a:p>
          <a:p>
            <a:pPr lvl="1" eaLnBrk="1" hangingPunct="1"/>
            <a:r>
              <a:rPr lang="en-GB" sz="2400" smtClean="0"/>
              <a:t>crying on attempting to move it</a:t>
            </a:r>
          </a:p>
          <a:p>
            <a:pPr eaLnBrk="1" hangingPunct="1"/>
            <a:r>
              <a:rPr lang="en-GB" sz="2800" smtClean="0"/>
              <a:t>Off feeds for 3/7</a:t>
            </a:r>
          </a:p>
          <a:p>
            <a:pPr eaLnBrk="1" hangingPunct="1"/>
            <a:r>
              <a:rPr lang="en-GB" sz="2800" smtClean="0"/>
              <a:t>Afebrile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Reviewed in A&amp;E. X-ray NAD - home</a:t>
            </a:r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37845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4200" u="sng" dirty="0" smtClean="0"/>
              <a:t>Re-presented the following day: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Worsening swelling, redness and warm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Afebrile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WCC 18, </a:t>
            </a:r>
            <a:r>
              <a:rPr lang="en-GB" sz="4200" dirty="0" err="1" smtClean="0"/>
              <a:t>Neut</a:t>
            </a:r>
            <a:r>
              <a:rPr lang="en-GB" sz="4200" dirty="0" smtClean="0"/>
              <a:t> 10.8, CRP 21, ESR 27</a:t>
            </a:r>
            <a:endParaRPr lang="en-GB" sz="4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IV </a:t>
            </a:r>
            <a:r>
              <a:rPr lang="en-GB" sz="4200" dirty="0" err="1"/>
              <a:t>F</a:t>
            </a:r>
            <a:r>
              <a:rPr lang="en-GB" sz="4200" dirty="0" err="1" smtClean="0"/>
              <a:t>luclox</a:t>
            </a:r>
            <a:r>
              <a:rPr lang="en-GB" sz="4200" dirty="0" smtClean="0"/>
              <a:t> started, prior to wrist aspiration (not NBM)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?reaction to </a:t>
            </a:r>
            <a:r>
              <a:rPr lang="en-GB" sz="4200" dirty="0" err="1" smtClean="0"/>
              <a:t>Fluclox</a:t>
            </a:r>
            <a:r>
              <a:rPr lang="en-GB" sz="4200" dirty="0" smtClean="0"/>
              <a:t>, switched to IV Clindamycin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4200" dirty="0"/>
              <a:t>	</a:t>
            </a:r>
            <a:endParaRPr lang="en-GB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Blood Culture – </a:t>
            </a:r>
            <a:r>
              <a:rPr lang="en-GB" sz="4200" i="1" dirty="0" smtClean="0"/>
              <a:t>Staph</a:t>
            </a:r>
            <a:r>
              <a:rPr lang="en-GB" sz="4200" i="1" dirty="0"/>
              <a:t>. </a:t>
            </a:r>
            <a:r>
              <a:rPr lang="en-GB" sz="4200" i="1" dirty="0" err="1" smtClean="0"/>
              <a:t>epidermidis</a:t>
            </a:r>
            <a:endParaRPr lang="en-GB" sz="4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Wrist aspiration (cloudy) – no growth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4200" dirty="0"/>
              <a:t>	</a:t>
            </a:r>
            <a:endParaRPr lang="en-GB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Remained well, afebrile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dirty="0" smtClean="0"/>
              <a:t>48 </a:t>
            </a:r>
            <a:r>
              <a:rPr lang="en-GB" sz="4200" dirty="0" err="1" smtClean="0"/>
              <a:t>hrs</a:t>
            </a:r>
            <a:r>
              <a:rPr lang="en-GB" sz="4200" dirty="0" smtClean="0"/>
              <a:t> IV </a:t>
            </a:r>
            <a:r>
              <a:rPr lang="en-GB" sz="4200" dirty="0" err="1" smtClean="0"/>
              <a:t>Abx</a:t>
            </a:r>
            <a:r>
              <a:rPr lang="en-GB" sz="4200" dirty="0" smtClean="0"/>
              <a:t>, then home with 3 weeks oral Clindamycin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en-GB" sz="4000" smtClean="0"/>
              <a:t>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84775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000" u="sng" dirty="0" smtClean="0"/>
              <a:t>2-week OP review: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Improving, moving </a:t>
            </a:r>
            <a:r>
              <a:rPr lang="en-GB" sz="2000" dirty="0" err="1" smtClean="0"/>
              <a:t>Rt</a:t>
            </a:r>
            <a:r>
              <a:rPr lang="en-GB" sz="2000" dirty="0" smtClean="0"/>
              <a:t> hand</a:t>
            </a:r>
            <a:endParaRPr lang="en-GB" sz="2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WCC 18, </a:t>
            </a:r>
            <a:r>
              <a:rPr lang="en-GB" sz="2000" dirty="0" err="1" smtClean="0"/>
              <a:t>Neut</a:t>
            </a:r>
            <a:r>
              <a:rPr lang="en-GB" sz="2000" dirty="0" smtClean="0"/>
              <a:t> 6.8, CRP 10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0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000" u="sng" dirty="0" smtClean="0"/>
              <a:t>Represented at 3 weeks: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‘Worse with development’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Crying ++, flopping to right in high chair, not sitting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1 kg weight loss, afebrile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3/7 watery diarrhoea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000" u="sng" dirty="0" smtClean="0"/>
              <a:t>Investigations: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WCC 10.3, </a:t>
            </a:r>
            <a:r>
              <a:rPr lang="en-GB" sz="2000" dirty="0" err="1" smtClean="0"/>
              <a:t>Neut</a:t>
            </a:r>
            <a:r>
              <a:rPr lang="en-GB" sz="2000" dirty="0" smtClean="0"/>
              <a:t> 2.5, Lymph 6.2, CRP 22, ESR 31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i="1" dirty="0"/>
              <a:t>Clostridium </a:t>
            </a:r>
            <a:r>
              <a:rPr lang="en-GB" sz="2000" i="1" dirty="0" err="1" smtClean="0"/>
              <a:t>perfringens</a:t>
            </a:r>
            <a:r>
              <a:rPr lang="en-GB" sz="2000" dirty="0" smtClean="0"/>
              <a:t> in stool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Blood culture – no growth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JS_X-ray_5 April 12"/>
          <p:cNvPicPr>
            <a:picLocks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1341438"/>
            <a:ext cx="5341938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6" descr="JS_MRI_4 April 1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1412875"/>
            <a:ext cx="536416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Imaging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600" dirty="0" smtClean="0"/>
              <a:t>X-ray spine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600" dirty="0"/>
              <a:t>	</a:t>
            </a:r>
            <a:r>
              <a:rPr lang="en-GB" sz="2600" i="1" dirty="0" smtClean="0"/>
              <a:t>“Narrowing of intervertebral </a:t>
            </a:r>
            <a:r>
              <a:rPr lang="en-GB" sz="2600" i="1" dirty="0"/>
              <a:t>space L4/L5 with </a:t>
            </a:r>
            <a:r>
              <a:rPr lang="en-GB" sz="2600" i="1" dirty="0" err="1"/>
              <a:t>osteolytic</a:t>
            </a:r>
            <a:r>
              <a:rPr lang="en-GB" sz="2600" i="1" dirty="0"/>
              <a:t> </a:t>
            </a:r>
            <a:r>
              <a:rPr lang="en-GB" sz="2600" i="1" dirty="0" smtClean="0"/>
              <a:t>changes. Normal </a:t>
            </a:r>
            <a:r>
              <a:rPr lang="en-GB" sz="2600" i="1" dirty="0"/>
              <a:t>vertebral </a:t>
            </a:r>
            <a:r>
              <a:rPr lang="en-GB" sz="2600" i="1" dirty="0" smtClean="0"/>
              <a:t>alignment. Appearances </a:t>
            </a:r>
            <a:r>
              <a:rPr lang="en-GB" sz="2600" i="1" dirty="0"/>
              <a:t>are in keeping with </a:t>
            </a:r>
            <a:r>
              <a:rPr lang="en-GB" sz="2600" i="1" dirty="0" err="1"/>
              <a:t>spondylodiscitis</a:t>
            </a:r>
            <a:r>
              <a:rPr lang="en-GB" sz="2600" i="1" dirty="0" smtClean="0"/>
              <a:t>.”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600" dirty="0" smtClean="0"/>
              <a:t>MRI spine</a:t>
            </a:r>
            <a:r>
              <a:rPr lang="en-GB" sz="2600" dirty="0"/>
              <a:t/>
            </a:r>
            <a:br>
              <a:rPr lang="en-GB" sz="2600" dirty="0"/>
            </a:br>
            <a:r>
              <a:rPr lang="en-GB" sz="2600" i="1" dirty="0" smtClean="0"/>
              <a:t>“There </a:t>
            </a:r>
            <a:r>
              <a:rPr lang="en-GB" sz="2600" i="1" dirty="0"/>
              <a:t>is evidence of </a:t>
            </a:r>
            <a:r>
              <a:rPr lang="en-GB" sz="2600" i="1" dirty="0" err="1"/>
              <a:t>discitis</a:t>
            </a:r>
            <a:r>
              <a:rPr lang="en-GB" sz="2600" i="1" dirty="0"/>
              <a:t> at the level of L4/5 with inflammatory changes at the adjacent endplates as well. There is no evidence of epidural abscess or </a:t>
            </a:r>
            <a:r>
              <a:rPr lang="en-GB" sz="2600" i="1" dirty="0" err="1"/>
              <a:t>thecal</a:t>
            </a:r>
            <a:r>
              <a:rPr lang="en-GB" sz="2600" i="1" dirty="0"/>
              <a:t> </a:t>
            </a:r>
            <a:r>
              <a:rPr lang="en-GB" sz="2600" i="1" dirty="0" smtClean="0"/>
              <a:t>compression.”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600" dirty="0" smtClean="0"/>
              <a:t>MRI brain – normal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Further Investigations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Urine organic acids – normal</a:t>
            </a:r>
          </a:p>
          <a:p>
            <a:pPr eaLnBrk="1" hangingPunct="1"/>
            <a:r>
              <a:rPr lang="en-GB" sz="2800" smtClean="0"/>
              <a:t>ASOT, anti-staphylolysin titre – normal</a:t>
            </a:r>
          </a:p>
          <a:p>
            <a:pPr eaLnBrk="1" hangingPunct="1"/>
            <a:r>
              <a:rPr lang="en-GB" sz="2800" smtClean="0"/>
              <a:t>Quantiferon Gold – insufficient, Mantoux – negative</a:t>
            </a:r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/>
            <a:r>
              <a:rPr lang="en-GB" sz="2800" smtClean="0"/>
              <a:t>Neutrophil oxidative burst – normal</a:t>
            </a:r>
          </a:p>
          <a:p>
            <a:pPr eaLnBrk="1" hangingPunct="1"/>
            <a:r>
              <a:rPr lang="en-GB" sz="2800" smtClean="0"/>
              <a:t>Nitro-blue tetrazolium – normal</a:t>
            </a:r>
          </a:p>
          <a:p>
            <a:pPr eaLnBrk="1" hangingPunct="1"/>
            <a:r>
              <a:rPr lang="en-GB" sz="2800" smtClean="0"/>
              <a:t>Lymphocyte subsets – normal</a:t>
            </a:r>
          </a:p>
          <a:p>
            <a:pPr eaLnBrk="1" hangingPunct="1"/>
            <a:r>
              <a:rPr lang="en-GB" sz="2800" smtClean="0"/>
              <a:t>Immunoglobulins – normal</a:t>
            </a:r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  <a:p>
            <a:pPr eaLnBrk="1" hangingPunct="1">
              <a:buFont typeface="Arial" charset="0"/>
              <a:buNone/>
            </a:pP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Disc aspiration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IV Linezolid, IV </a:t>
            </a:r>
            <a:r>
              <a:rPr lang="en-GB" sz="2800" dirty="0" err="1" smtClean="0"/>
              <a:t>Meropenem</a:t>
            </a:r>
            <a:r>
              <a:rPr lang="en-GB" sz="2800" dirty="0" smtClean="0"/>
              <a:t>, PO Metronidazole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No growth on aspirate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>
                <a:solidFill>
                  <a:srgbClr val="FF0000"/>
                </a:solidFill>
              </a:rPr>
              <a:t>13/4/12 (13 days post aspiration)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i="1" dirty="0" err="1" smtClean="0">
                <a:solidFill>
                  <a:srgbClr val="FF0000"/>
                </a:solidFill>
              </a:rPr>
              <a:t>Kingella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>
                <a:solidFill>
                  <a:srgbClr val="FF0000"/>
                </a:solidFill>
              </a:rPr>
              <a:t>k</a:t>
            </a:r>
            <a:r>
              <a:rPr lang="en-GB" i="1" dirty="0" err="1" smtClean="0">
                <a:solidFill>
                  <a:srgbClr val="FF0000"/>
                </a:solidFill>
              </a:rPr>
              <a:t>ingae</a:t>
            </a:r>
            <a:r>
              <a:rPr lang="en-GB" dirty="0" smtClean="0">
                <a:solidFill>
                  <a:srgbClr val="FF0000"/>
                </a:solidFill>
              </a:rPr>
              <a:t> on PCR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PO Amoxicillin 250mg for 6-8 weeks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OP review at 8 weeks – back to normal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i="1" smtClean="0"/>
              <a:t>Kingella kingae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700" smtClean="0"/>
              <a:t>Recognised increasingly in young children (14</a:t>
            </a:r>
            <a:r>
              <a:rPr lang="en-GB" sz="2400" smtClean="0"/>
              <a:t>–</a:t>
            </a:r>
            <a:r>
              <a:rPr lang="en-GB" sz="2700" smtClean="0"/>
              <a:t>50%).</a:t>
            </a:r>
          </a:p>
          <a:p>
            <a:pPr eaLnBrk="1" hangingPunct="1">
              <a:lnSpc>
                <a:spcPct val="80000"/>
              </a:lnSpc>
            </a:pPr>
            <a:r>
              <a:rPr lang="en-GB" sz="2700" smtClean="0"/>
              <a:t>Difficult to isolate on solid medium, mild clinical signs.</a:t>
            </a:r>
          </a:p>
          <a:p>
            <a:pPr eaLnBrk="1" hangingPunct="1">
              <a:lnSpc>
                <a:spcPct val="80000"/>
              </a:lnSpc>
            </a:pPr>
            <a:endParaRPr lang="en-GB" sz="2700" smtClean="0"/>
          </a:p>
          <a:p>
            <a:pPr eaLnBrk="1" hangingPunct="1">
              <a:lnSpc>
                <a:spcPct val="80000"/>
              </a:lnSpc>
            </a:pPr>
            <a:r>
              <a:rPr lang="en-GB" sz="2700" u="sng" smtClean="0"/>
              <a:t>Ceroni et al 2010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Children &lt;4y admitted between 2007 and 2009 with suspected bone and joint infections (43 cases).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28 cases (65%) identified organism, of which 23 </a:t>
            </a:r>
            <a:r>
              <a:rPr lang="en-GB" sz="2400" i="1" smtClean="0"/>
              <a:t>K. kingae</a:t>
            </a:r>
            <a:r>
              <a:rPr lang="en-GB" sz="240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Mean age 19.6 months.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Gram stain and isolation methods negative for all cases,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subsequently detected as </a:t>
            </a:r>
            <a:r>
              <a:rPr lang="en-GB" sz="2400" i="1" smtClean="0"/>
              <a:t>K. kingae</a:t>
            </a:r>
            <a:r>
              <a:rPr lang="en-GB" sz="2400" smtClean="0"/>
              <a:t> by RT-PCR, specific to its RTX toxin.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i="1" smtClean="0"/>
              <a:t>K. kingae</a:t>
            </a:r>
            <a:r>
              <a:rPr lang="en-GB" sz="2400" smtClean="0"/>
              <a:t>: 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2000" smtClean="0"/>
              <a:t>85% afebrile, 39% normal CRP, &gt;90% normal WCC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JA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18 month boy</a:t>
            </a:r>
          </a:p>
          <a:p>
            <a:pPr eaLnBrk="1" hangingPunct="1"/>
            <a:r>
              <a:rPr lang="en-GB" sz="2800" smtClean="0"/>
              <a:t>Term, developing normally and fully immunised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Dec 2010 (8 months)</a:t>
            </a:r>
          </a:p>
          <a:p>
            <a:pPr lvl="1" eaLnBrk="1" hangingPunct="1"/>
            <a:r>
              <a:rPr lang="en-GB" sz="2400" smtClean="0"/>
              <a:t>ENT OP for repeated ear infections</a:t>
            </a:r>
          </a:p>
          <a:p>
            <a:pPr lvl="1" eaLnBrk="1" hangingPunct="1"/>
            <a:r>
              <a:rPr lang="en-GB" sz="2400" smtClean="0"/>
              <a:t>Bilateral otitis media with effusion </a:t>
            </a:r>
          </a:p>
          <a:p>
            <a:pPr eaLnBrk="1" hangingPunct="1"/>
            <a:r>
              <a:rPr lang="en-GB" sz="2800" smtClean="0"/>
              <a:t>April 2011</a:t>
            </a:r>
          </a:p>
          <a:p>
            <a:pPr lvl="1" eaLnBrk="1" hangingPunct="1"/>
            <a:r>
              <a:rPr lang="en-GB" sz="2400" smtClean="0"/>
              <a:t>7 episodes of ear infections over 4-5 months</a:t>
            </a:r>
          </a:p>
          <a:p>
            <a:pPr lvl="1" eaLnBrk="1" hangingPunct="1"/>
            <a:r>
              <a:rPr lang="en-GB" sz="2400" smtClean="0"/>
              <a:t>Bilateral grommets insertion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Outline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Background</a:t>
            </a:r>
          </a:p>
          <a:p>
            <a:pPr eaLnBrk="1" hangingPunct="1"/>
            <a:r>
              <a:rPr lang="en-GB" smtClean="0"/>
              <a:t>Management guidelines</a:t>
            </a:r>
          </a:p>
          <a:p>
            <a:pPr eaLnBrk="1" hangingPunct="1"/>
            <a:r>
              <a:rPr lang="en-GB" smtClean="0"/>
              <a:t>Interactive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October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Transferred from Wansbeck as ?septic arthritis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Temp 40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Swollen, red </a:t>
            </a:r>
            <a:r>
              <a:rPr lang="en-GB" dirty="0" err="1" smtClean="0"/>
              <a:t>Rt</a:t>
            </a:r>
            <a:r>
              <a:rPr lang="en-GB" dirty="0" smtClean="0"/>
              <a:t> ankle with reduced movement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CRP 401, WBC 24.8, </a:t>
            </a:r>
            <a:r>
              <a:rPr lang="en-GB" dirty="0" err="1" smtClean="0"/>
              <a:t>Neut</a:t>
            </a:r>
            <a:r>
              <a:rPr lang="en-GB" dirty="0" smtClean="0"/>
              <a:t> 19.5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Joint washout – pus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IV Cefuroxime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24 hrs later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Cultures (blood and aspirate)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i="1" dirty="0" smtClean="0"/>
              <a:t>Streptococcus </a:t>
            </a:r>
            <a:r>
              <a:rPr lang="en-GB" i="1" dirty="0" err="1" smtClean="0"/>
              <a:t>pneumoniae</a:t>
            </a:r>
            <a:r>
              <a:rPr lang="en-GB" i="1" dirty="0" smtClean="0"/>
              <a:t> </a:t>
            </a:r>
            <a:r>
              <a:rPr lang="en-GB" dirty="0" smtClean="0"/>
              <a:t>serotype 38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Changed </a:t>
            </a:r>
            <a:r>
              <a:rPr lang="en-GB" dirty="0" err="1" smtClean="0"/>
              <a:t>Abx</a:t>
            </a:r>
            <a:r>
              <a:rPr lang="en-GB" dirty="0" smtClean="0"/>
              <a:t> to high dose IV Amoxicillin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Repeated the joint washout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48 </a:t>
            </a:r>
            <a:r>
              <a:rPr lang="en-GB" dirty="0" err="1" smtClean="0"/>
              <a:t>hrs</a:t>
            </a:r>
            <a:r>
              <a:rPr lang="en-GB" dirty="0" smtClean="0"/>
              <a:t> later, difficult IV access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PO Amoxicillin and IM Ceftriaxone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After total 5/7 of IV/IM </a:t>
            </a:r>
            <a:r>
              <a:rPr lang="en-GB" dirty="0" err="1" smtClean="0"/>
              <a:t>Abx</a:t>
            </a:r>
            <a:r>
              <a:rPr lang="en-GB" dirty="0" smtClean="0"/>
              <a:t> – home to complete 6 weeks PO Amoxicillin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Further 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Immunoglobulins</a:t>
            </a:r>
          </a:p>
          <a:p>
            <a:pPr lvl="1" eaLnBrk="1" hangingPunct="1"/>
            <a:r>
              <a:rPr lang="en-GB" smtClean="0"/>
              <a:t>Low IgG</a:t>
            </a:r>
          </a:p>
          <a:p>
            <a:pPr eaLnBrk="1" hangingPunct="1"/>
            <a:r>
              <a:rPr lang="en-GB" sz="2800" smtClean="0"/>
              <a:t>Complements</a:t>
            </a:r>
          </a:p>
          <a:p>
            <a:pPr lvl="1" eaLnBrk="1" hangingPunct="1"/>
            <a:r>
              <a:rPr lang="en-GB" smtClean="0"/>
              <a:t>absent CH100</a:t>
            </a:r>
          </a:p>
          <a:p>
            <a:pPr lvl="1" eaLnBrk="1" hangingPunct="1"/>
            <a:r>
              <a:rPr lang="en-GB" smtClean="0"/>
              <a:t>Classical complement pathway deficiency </a:t>
            </a:r>
          </a:p>
          <a:p>
            <a:pPr lvl="2" eaLnBrk="1" hangingPunct="1"/>
            <a:r>
              <a:rPr lang="en-GB" smtClean="0"/>
              <a:t>(C2 deficiency)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Commenced on prophylactic Amoxicillin 125mg BD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Summary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If there is a history of repeated infections, underlying pathology should be excluded e.g. immunodeficiency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If no response to treatment, consider unusual/less common pathogens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Role of PCR in identifying the causative pathogens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188640"/>
          <a:ext cx="903649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32363" y="6269038"/>
            <a:ext cx="38877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Manual of Childhood Infections. RCPCH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Clinical Features</a:t>
            </a:r>
          </a:p>
        </p:txBody>
      </p:sp>
      <p:sp>
        <p:nvSpPr>
          <p:cNvPr id="17410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Neonate</a:t>
            </a:r>
          </a:p>
        </p:txBody>
      </p:sp>
      <p:sp>
        <p:nvSpPr>
          <p:cNvPr id="17411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/>
            <a:r>
              <a:rPr lang="en-GB" smtClean="0"/>
              <a:t>Young/older child</a:t>
            </a: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3300"/>
                </a:solidFill>
              </a:rPr>
              <a:t>Irritability</a:t>
            </a:r>
          </a:p>
          <a:p>
            <a:pPr eaLnBrk="1" hangingPunct="1"/>
            <a:r>
              <a:rPr lang="en-GB" smtClean="0">
                <a:solidFill>
                  <a:srgbClr val="FF3300"/>
                </a:solidFill>
              </a:rPr>
              <a:t>Systemic symptoms</a:t>
            </a:r>
          </a:p>
          <a:p>
            <a:pPr eaLnBrk="1" hangingPunct="1"/>
            <a:r>
              <a:rPr lang="en-GB" smtClean="0"/>
              <a:t>Pseudoparalysis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Widespread pain</a:t>
            </a:r>
          </a:p>
          <a:p>
            <a:pPr eaLnBrk="1" hangingPunct="1"/>
            <a:r>
              <a:rPr lang="en-GB" smtClean="0"/>
              <a:t>Fever/temp instability</a:t>
            </a:r>
          </a:p>
          <a:p>
            <a:pPr eaLnBrk="1" hangingPunct="1"/>
            <a:r>
              <a:rPr lang="en-GB" smtClean="0"/>
              <a:t>Bone/limb swelling</a:t>
            </a:r>
          </a:p>
          <a:p>
            <a:pPr eaLnBrk="1" hangingPunct="1"/>
            <a:r>
              <a:rPr lang="en-GB" smtClean="0"/>
              <a:t>Erythema</a:t>
            </a:r>
          </a:p>
        </p:txBody>
      </p:sp>
      <p:sp>
        <p:nvSpPr>
          <p:cNvPr id="17413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Refusal to weight bear</a:t>
            </a:r>
          </a:p>
          <a:p>
            <a:pPr eaLnBrk="1" hangingPunct="1"/>
            <a:r>
              <a:rPr lang="en-GB" smtClean="0"/>
              <a:t>Limping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Pain more localised</a:t>
            </a:r>
          </a:p>
          <a:p>
            <a:pPr eaLnBrk="1" hangingPunct="1"/>
            <a:r>
              <a:rPr lang="en-GB" smtClean="0"/>
              <a:t>Fever</a:t>
            </a:r>
          </a:p>
          <a:p>
            <a:pPr eaLnBrk="1" hangingPunct="1"/>
            <a:r>
              <a:rPr lang="en-GB" smtClean="0"/>
              <a:t>Bone/limb swelling</a:t>
            </a:r>
          </a:p>
          <a:p>
            <a:pPr eaLnBrk="1" hangingPunct="1"/>
            <a:r>
              <a:rPr lang="en-GB" smtClean="0"/>
              <a:t>Erythema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Causative Pathogens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824413"/>
          </a:xfrm>
        </p:spPr>
        <p:txBody>
          <a:bodyPr/>
          <a:lstStyle/>
          <a:p>
            <a:pPr eaLnBrk="1" hangingPunct="1"/>
            <a:r>
              <a:rPr lang="en-GB" sz="2000" b="1" smtClean="0"/>
              <a:t>Common</a:t>
            </a:r>
          </a:p>
          <a:p>
            <a:pPr lvl="1" eaLnBrk="1" hangingPunct="1"/>
            <a:r>
              <a:rPr lang="fr-FR" sz="2000" i="1" smtClean="0"/>
              <a:t>Staphylococcus aureus </a:t>
            </a:r>
            <a:r>
              <a:rPr lang="fr-FR" sz="2000" smtClean="0"/>
              <a:t>(MSSA), 44–80%</a:t>
            </a:r>
          </a:p>
          <a:p>
            <a:pPr lvl="1" eaLnBrk="1" hangingPunct="1"/>
            <a:r>
              <a:rPr lang="en-GB" sz="2000" i="1" smtClean="0"/>
              <a:t>Kingella kingae</a:t>
            </a:r>
            <a:r>
              <a:rPr lang="en-GB" sz="2000" smtClean="0"/>
              <a:t>, 14–50% (increased &lt;36 months)</a:t>
            </a:r>
          </a:p>
          <a:p>
            <a:pPr eaLnBrk="1" hangingPunct="1"/>
            <a:r>
              <a:rPr lang="en-GB" sz="2000" b="1" smtClean="0"/>
              <a:t>Rare</a:t>
            </a:r>
          </a:p>
          <a:p>
            <a:pPr lvl="1" eaLnBrk="1" hangingPunct="1"/>
            <a:r>
              <a:rPr lang="en-GB" sz="2000" smtClean="0"/>
              <a:t>MRSA, 40–50% in USA, rare in UK</a:t>
            </a:r>
          </a:p>
          <a:p>
            <a:pPr lvl="1" eaLnBrk="1" hangingPunct="1"/>
            <a:r>
              <a:rPr lang="en-GB" sz="2000" smtClean="0"/>
              <a:t>PVL MSSA</a:t>
            </a:r>
          </a:p>
          <a:p>
            <a:pPr lvl="1" eaLnBrk="1" hangingPunct="1"/>
            <a:r>
              <a:rPr lang="en-GB" sz="2000" smtClean="0"/>
              <a:t>Group A </a:t>
            </a:r>
            <a:r>
              <a:rPr lang="en-GB" sz="2000" i="1" smtClean="0"/>
              <a:t>Streptococcus </a:t>
            </a:r>
            <a:r>
              <a:rPr lang="en-GB" sz="2000" smtClean="0"/>
              <a:t>(GAS)</a:t>
            </a:r>
            <a:endParaRPr lang="en-GB" sz="2000" i="1" smtClean="0"/>
          </a:p>
          <a:p>
            <a:pPr lvl="1" eaLnBrk="1" hangingPunct="1"/>
            <a:r>
              <a:rPr lang="en-GB" sz="2000" smtClean="0"/>
              <a:t>GBS, </a:t>
            </a:r>
            <a:r>
              <a:rPr lang="en-GB" sz="2000" i="1" smtClean="0"/>
              <a:t>E coli</a:t>
            </a:r>
            <a:r>
              <a:rPr lang="en-GB" sz="2000" smtClean="0"/>
              <a:t> (neonates)</a:t>
            </a:r>
          </a:p>
          <a:p>
            <a:pPr lvl="1" eaLnBrk="1" hangingPunct="1"/>
            <a:r>
              <a:rPr lang="en-GB" sz="2000" smtClean="0"/>
              <a:t>Non-typeable </a:t>
            </a:r>
            <a:r>
              <a:rPr lang="en-GB" sz="2000" i="1" smtClean="0"/>
              <a:t>Haemophilus </a:t>
            </a:r>
            <a:r>
              <a:rPr lang="en-GB" sz="2000" smtClean="0"/>
              <a:t>spp. </a:t>
            </a:r>
          </a:p>
          <a:p>
            <a:pPr lvl="1" eaLnBrk="1" hangingPunct="1"/>
            <a:r>
              <a:rPr lang="en-GB" sz="2000" i="1" smtClean="0"/>
              <a:t>Haemophilus influenzae </a:t>
            </a:r>
            <a:r>
              <a:rPr lang="en-GB" sz="2000" smtClean="0"/>
              <a:t>type b (non-immunised or immunodeficient)</a:t>
            </a:r>
          </a:p>
          <a:p>
            <a:pPr lvl="1" eaLnBrk="1" hangingPunct="1"/>
            <a:r>
              <a:rPr lang="en-GB" sz="2000" i="1" smtClean="0"/>
              <a:t>Streptococcus pneumoniae</a:t>
            </a:r>
            <a:endParaRPr lang="en-GB" sz="2000" smtClean="0"/>
          </a:p>
          <a:p>
            <a:pPr lvl="1" eaLnBrk="1" hangingPunct="1"/>
            <a:r>
              <a:rPr lang="en-GB" sz="2000" smtClean="0"/>
              <a:t>Coagulase negative staphylococcus (sub-acute)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7675" y="6269038"/>
            <a:ext cx="583247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Faust et al. Managing bone and joint infection in children. ADC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Age-specific Organisms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60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520"/>
                <a:gridCol w="6635080"/>
              </a:tblGrid>
              <a:tr h="58015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Neonates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GBS, MSSA, </a:t>
                      </a:r>
                      <a:r>
                        <a:rPr lang="en-GB" sz="2000" i="1" dirty="0" smtClean="0"/>
                        <a:t>E coli </a:t>
                      </a:r>
                      <a:r>
                        <a:rPr lang="en-GB" sz="2000" dirty="0" smtClean="0"/>
                        <a:t>and other gram negatives, Candida </a:t>
                      </a:r>
                      <a:r>
                        <a:rPr lang="en-GB" sz="2000" dirty="0" err="1" smtClean="0"/>
                        <a:t>albicans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 rowSpan="2">
                  <a:txBody>
                    <a:bodyPr/>
                    <a:lstStyle/>
                    <a:p>
                      <a:r>
                        <a:rPr lang="en-GB" sz="2000" dirty="0" smtClean="0"/>
                        <a:t>&lt;2 years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MSSA, </a:t>
                      </a:r>
                      <a:r>
                        <a:rPr lang="en-GB" sz="2000" i="1" dirty="0" smtClean="0"/>
                        <a:t>K </a:t>
                      </a:r>
                      <a:r>
                        <a:rPr lang="en-GB" sz="2000" i="1" dirty="0" err="1" smtClean="0"/>
                        <a:t>kingae</a:t>
                      </a:r>
                      <a:r>
                        <a:rPr lang="en-GB" sz="2000" i="1" dirty="0" smtClean="0"/>
                        <a:t>, S </a:t>
                      </a:r>
                      <a:r>
                        <a:rPr lang="en-GB" sz="2000" i="1" dirty="0" err="1" smtClean="0"/>
                        <a:t>pneumoniae</a:t>
                      </a:r>
                      <a:r>
                        <a:rPr lang="en-GB" sz="2000" i="1" dirty="0" smtClean="0"/>
                        <a:t>, H </a:t>
                      </a:r>
                      <a:r>
                        <a:rPr lang="en-GB" sz="2000" i="1" dirty="0" err="1" smtClean="0"/>
                        <a:t>influenzae</a:t>
                      </a:r>
                      <a:r>
                        <a:rPr lang="en-GB" sz="2000" i="1" dirty="0" smtClean="0"/>
                        <a:t> </a:t>
                      </a:r>
                      <a:r>
                        <a:rPr lang="en-GB" sz="2000" dirty="0" smtClean="0"/>
                        <a:t>type 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Non-</a:t>
                      </a:r>
                      <a:r>
                        <a:rPr lang="en-GB" sz="2000" dirty="0" err="1" smtClean="0"/>
                        <a:t>typeable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i="1" dirty="0" err="1" smtClean="0"/>
                        <a:t>Haemophilus</a:t>
                      </a:r>
                      <a:r>
                        <a:rPr lang="en-GB" sz="2000" dirty="0" smtClean="0"/>
                        <a:t> spp., E coli, MSSA PVL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 rowSpan="3">
                  <a:txBody>
                    <a:bodyPr/>
                    <a:lstStyle/>
                    <a:p>
                      <a:r>
                        <a:rPr lang="en-GB" sz="2000" dirty="0" smtClean="0"/>
                        <a:t>2–5 years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MSSA, </a:t>
                      </a:r>
                      <a:r>
                        <a:rPr lang="en-GB" sz="2000" i="1" dirty="0" smtClean="0"/>
                        <a:t>K </a:t>
                      </a:r>
                      <a:r>
                        <a:rPr lang="en-GB" sz="2000" i="1" dirty="0" err="1" smtClean="0"/>
                        <a:t>kingae</a:t>
                      </a:r>
                      <a:r>
                        <a:rPr lang="en-GB" sz="2000" i="1" dirty="0" smtClean="0"/>
                        <a:t>, </a:t>
                      </a:r>
                      <a:r>
                        <a:rPr lang="en-GB" sz="2000" dirty="0" smtClean="0"/>
                        <a:t>GAS, </a:t>
                      </a:r>
                      <a:r>
                        <a:rPr lang="en-GB" sz="2000" i="1" dirty="0" smtClean="0"/>
                        <a:t>S </a:t>
                      </a:r>
                      <a:r>
                        <a:rPr lang="en-GB" sz="2000" i="1" dirty="0" err="1" smtClean="0"/>
                        <a:t>pneumoniae</a:t>
                      </a:r>
                      <a:r>
                        <a:rPr lang="en-GB" sz="2000" i="1" dirty="0" smtClean="0"/>
                        <a:t>, </a:t>
                      </a:r>
                      <a:r>
                        <a:rPr lang="de-DE" sz="2000" i="1" dirty="0" smtClean="0"/>
                        <a:t>H influenzae </a:t>
                      </a:r>
                      <a:r>
                        <a:rPr lang="de-DE" sz="2000" dirty="0" smtClean="0"/>
                        <a:t>type b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Non-</a:t>
                      </a:r>
                      <a:r>
                        <a:rPr lang="en-GB" sz="2000" dirty="0" err="1" smtClean="0"/>
                        <a:t>typeable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i="1" dirty="0" err="1" smtClean="0"/>
                        <a:t>Haemophilus</a:t>
                      </a:r>
                      <a:r>
                        <a:rPr lang="en-GB" sz="2000" dirty="0" smtClean="0"/>
                        <a:t> spp., </a:t>
                      </a:r>
                      <a:r>
                        <a:rPr lang="en-GB" sz="2000" i="1" dirty="0" smtClean="0"/>
                        <a:t>Pseudomonas</a:t>
                      </a:r>
                      <a:r>
                        <a:rPr lang="en-GB" sz="2000" dirty="0" smtClean="0"/>
                        <a:t> spp.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Coagulase negative staphylococcus (sub-acute), MSSA PVL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15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&gt;5 years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MSSA, MSSA PVL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04025" y="6269038"/>
            <a:ext cx="20161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Faust et al. ADC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Blood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FBC, CRP (+/- ESR)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Blood culture (4 mL, unless neonates 2 mL)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Imaging: SA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USS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Consider bone scan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Imaging: OM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MRI (gold standard)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USS (if no urgent MRI and expertise available)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X-ray (baseline)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75463" y="6269038"/>
            <a:ext cx="19446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Faust et al. ADC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580063" y="274638"/>
            <a:ext cx="3106737" cy="8509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Management</a:t>
            </a:r>
          </a:p>
        </p:txBody>
      </p:sp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" y="188913"/>
            <a:ext cx="5567363" cy="646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24525" y="2060575"/>
            <a:ext cx="3240088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 dirty="0">
                <a:latin typeface="+mn-lt"/>
              </a:rPr>
              <a:t>For complex/multifocal disease:</a:t>
            </a: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Consider 2</a:t>
            </a:r>
            <a:r>
              <a:rPr lang="en-GB" baseline="30000" dirty="0">
                <a:latin typeface="+mn-lt"/>
              </a:rPr>
              <a:t>nd</a:t>
            </a:r>
            <a:r>
              <a:rPr lang="en-GB" dirty="0">
                <a:latin typeface="+mn-lt"/>
              </a:rPr>
              <a:t> line </a:t>
            </a:r>
            <a:r>
              <a:rPr lang="en-GB" dirty="0" err="1">
                <a:latin typeface="+mn-lt"/>
              </a:rPr>
              <a:t>Abx</a:t>
            </a:r>
            <a:endParaRPr lang="en-GB" dirty="0">
              <a:latin typeface="+mn-lt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At least 2/52 IV </a:t>
            </a:r>
            <a:r>
              <a:rPr lang="en-GB" dirty="0" err="1">
                <a:latin typeface="+mn-lt"/>
              </a:rPr>
              <a:t>Abx</a:t>
            </a:r>
            <a:r>
              <a:rPr lang="en-GB" dirty="0">
                <a:latin typeface="+mn-lt"/>
              </a:rPr>
              <a:t>                   (3/52 for neonate)</a:t>
            </a: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Longer oral therapy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804025" y="6256338"/>
            <a:ext cx="1944688" cy="428625"/>
          </a:xfrm>
        </p:spPr>
        <p:txBody>
          <a:bodyPr/>
          <a:lstStyle/>
          <a:p>
            <a:pPr algn="l">
              <a:defRPr/>
            </a:pPr>
            <a:r>
              <a:rPr lang="en-GB" sz="1600" dirty="0" smtClean="0">
                <a:solidFill>
                  <a:schemeClr val="tx2">
                    <a:lumMod val="50000"/>
                  </a:schemeClr>
                </a:solidFill>
              </a:rPr>
              <a:t>Faust et al. ADC 2012</a:t>
            </a:r>
            <a:endParaRPr lang="en-GB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Oral Antibiotic Choices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27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8656"/>
                <a:gridCol w="5410944"/>
              </a:tblGrid>
              <a:tr h="93167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1–2 months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Co-</a:t>
                      </a:r>
                      <a:r>
                        <a:rPr lang="en-GB" sz="2400" dirty="0" err="1" smtClean="0"/>
                        <a:t>amoxiclav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67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 months – 5 years 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Co-</a:t>
                      </a:r>
                      <a:r>
                        <a:rPr lang="en-GB" sz="2400" dirty="0" err="1" smtClean="0"/>
                        <a:t>amoxiclav</a:t>
                      </a:r>
                      <a:r>
                        <a:rPr lang="en-GB" sz="2400" baseline="0" dirty="0" smtClean="0"/>
                        <a:t> or Augmentin Duo</a:t>
                      </a:r>
                      <a:endParaRPr lang="en-GB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67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6–8  years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Co-</a:t>
                      </a:r>
                      <a:r>
                        <a:rPr lang="en-GB" sz="2400" dirty="0" err="1" smtClean="0"/>
                        <a:t>amoxiclav</a:t>
                      </a:r>
                      <a:r>
                        <a:rPr lang="en-GB" sz="2400" baseline="0" dirty="0" smtClean="0"/>
                        <a:t> or Augmentin Duo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 smtClean="0"/>
                        <a:t>or </a:t>
                      </a:r>
                      <a:r>
                        <a:rPr lang="en-GB" sz="2400" baseline="0" dirty="0" err="1" smtClean="0"/>
                        <a:t>Flucloxacillin</a:t>
                      </a:r>
                      <a:endParaRPr lang="en-GB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67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9–18 years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 err="1" smtClean="0"/>
                        <a:t>Flucloxacillin</a:t>
                      </a:r>
                      <a:r>
                        <a:rPr lang="en-GB" sz="2400" baseline="0" dirty="0" smtClean="0"/>
                        <a:t> or Clindamycin</a:t>
                      </a:r>
                      <a:endParaRPr lang="en-GB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75463" y="6269038"/>
            <a:ext cx="19446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Faust et al. ADC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789</Words>
  <Application>Microsoft Office PowerPoint</Application>
  <PresentationFormat>On-screen Show (4:3)</PresentationFormat>
  <Paragraphs>217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Bone and Joint Infections</vt:lpstr>
      <vt:lpstr>Outline</vt:lpstr>
      <vt:lpstr>Slide 3</vt:lpstr>
      <vt:lpstr>Clinical Features</vt:lpstr>
      <vt:lpstr>Causative Pathogens</vt:lpstr>
      <vt:lpstr>Age-specific Organisms</vt:lpstr>
      <vt:lpstr>Investigations</vt:lpstr>
      <vt:lpstr>Management</vt:lpstr>
      <vt:lpstr>Oral Antibiotic Choices</vt:lpstr>
      <vt:lpstr>JS</vt:lpstr>
      <vt:lpstr>Slide 11</vt:lpstr>
      <vt:lpstr>Progress</vt:lpstr>
      <vt:lpstr>Slide 13</vt:lpstr>
      <vt:lpstr>Slide 14</vt:lpstr>
      <vt:lpstr>Imaging</vt:lpstr>
      <vt:lpstr>Further Investigations</vt:lpstr>
      <vt:lpstr>Slide 17</vt:lpstr>
      <vt:lpstr>Kingella kingae</vt:lpstr>
      <vt:lpstr>JA</vt:lpstr>
      <vt:lpstr>October 2011</vt:lpstr>
      <vt:lpstr>24 hrs later</vt:lpstr>
      <vt:lpstr>Further investigations</vt:lpstr>
      <vt:lpstr>Summary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</dc:title>
  <dc:creator>becca</dc:creator>
  <cp:lastModifiedBy>elemraidm</cp:lastModifiedBy>
  <cp:revision>99</cp:revision>
  <dcterms:created xsi:type="dcterms:W3CDTF">2012-05-08T09:03:35Z</dcterms:created>
  <dcterms:modified xsi:type="dcterms:W3CDTF">2012-06-25T09:22:23Z</dcterms:modified>
</cp:coreProperties>
</file>